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61" r:id="rId5"/>
    <p:sldId id="266" r:id="rId6"/>
    <p:sldId id="262" r:id="rId7"/>
    <p:sldId id="263" r:id="rId8"/>
    <p:sldId id="267" r:id="rId9"/>
    <p:sldId id="264" r:id="rId10"/>
    <p:sldId id="26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ADC879-2223-487C-A503-4501F0071C02}" type="doc">
      <dgm:prSet loTypeId="urn:microsoft.com/office/officeart/2008/layout/RadialCluster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5216836E-DAB2-4A4E-B2B3-F50F6F4C4325}">
      <dgm:prSet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b="1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Фармакогеномика</a:t>
          </a:r>
          <a:r>
            <a: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 – </a:t>
          </a:r>
          <a:r>
            <a:rPr lang="ru-RU" sz="20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фармакологиялық</a:t>
          </a:r>
          <a:r>
            <a: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жауаптың</a:t>
          </a:r>
          <a:r>
            <a: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өзгеруіне</a:t>
          </a:r>
          <a:r>
            <a: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жауапты</a:t>
          </a:r>
          <a:r>
            <a: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генетикалық</a:t>
          </a:r>
          <a:r>
            <a: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өзгерістерді</a:t>
          </a:r>
          <a:r>
            <a: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анықтайтын</a:t>
          </a:r>
          <a:r>
            <a: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клиникалық</a:t>
          </a:r>
          <a:r>
            <a: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фармакологияның</a:t>
          </a:r>
          <a:r>
            <a: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саласы</a:t>
          </a:r>
          <a:r>
            <a: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9628EB-DCE6-43A8-B4A9-E5434B47A767}" type="parTrans" cxnId="{99992640-C8FE-48C0-AED5-3EE26CD064E5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7BB50D-CFC9-4109-91C4-FBAFD6CBB05B}" type="sibTrans" cxnId="{99992640-C8FE-48C0-AED5-3EE26CD064E5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89E33D-BCBA-440A-A3F4-AD60F6276E5A}">
      <dgm:prSet phldrT="[Текст]" custT="1"/>
      <dgm:spPr/>
      <dgm:t>
        <a:bodyPr/>
        <a:lstStyle/>
        <a:p>
          <a:r>
            <a:rPr lang="ru-RU" sz="1600" b="1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Фармакокинетикалық</a:t>
          </a:r>
          <a:r>
            <a:rPr lang="ru-RU" sz="1600" b="1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полиморфизмге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 ДЗ </a:t>
          </a:r>
          <a:r>
            <a:rPr lang="ru-RU" sz="1600" b="0" i="0" u="none" strike="noStrike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сіңірілуі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таралуы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ағзадан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шығарылуына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жауапты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биотрансформация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ферменттері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мен транспортер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гендерін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кодтайтын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гендер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жатады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Мысалы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бүгінгі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таңда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ДЗ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метаболизіміне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жауапты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ферменттердің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синтезі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қызметін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бақылайтын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гендердің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маңыздылығы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анықталуда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цитохром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Р450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изоферменттері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1600" b="1" i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CYP2D6, CYP2</a:t>
          </a:r>
          <a:r>
            <a:rPr lang="ru-RU" sz="1600" b="1" i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С9, </a:t>
          </a:r>
          <a:r>
            <a:rPr lang="en-US" sz="1600" b="1" i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CYP2</a:t>
          </a:r>
          <a:r>
            <a:rPr lang="ru-RU" sz="1600" b="1" i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С19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биотрансформацияның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ІІ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фазасына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жауапты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ферменттер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N–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ацетилтрансфераза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уридиндифосфат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глюкуронилтрансфераза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глутатион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SH-S-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трансфераза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т.б</a:t>
          </a:r>
          <a:r>
            <a: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.).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3E7FD0-5D53-4761-BFFA-CF12B0FD387C}" type="parTrans" cxnId="{640DBA1D-D5E6-4846-B752-77B678C76B4A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725E86-C4FF-4A1E-8BF8-855669AD881C}" type="sibTrans" cxnId="{640DBA1D-D5E6-4846-B752-77B678C76B4A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A125BC-5CF1-4421-8A6C-DC49DB4FC112}">
      <dgm:prSet phldrT="[Текст]" custT="1"/>
      <dgm:spPr/>
      <dgm:t>
        <a:bodyPr/>
        <a:lstStyle/>
        <a:p>
          <a:r>
            <a:rPr lang="ru-RU" sz="1800" b="1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Фармакодинамикалық</a:t>
          </a:r>
          <a:r>
            <a:rPr lang="ru-RU" sz="1800" b="1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полиморфизмге</a:t>
          </a:r>
          <a:r>
            <a:rPr lang="ru-RU" sz="1800" b="1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ДЗ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нысана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молекулаларын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кодтайтын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гендер (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рецепторлар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 </a:t>
          </a:r>
          <a:r>
            <a:rPr lang="ru-RU" sz="1800" b="0" i="0" u="none" strike="noStrike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ферменттер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ионды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каналдар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жатады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Фармакогенетикалық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зерттеулер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принципінің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негізінде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белгілі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гендердің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аллелді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түрлерін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анықтау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жатыр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зерттеулерді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қолдану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фармакологиялық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жауапты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болжап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фармакотерапияның</a:t>
          </a:r>
          <a:r>
            <a:rPr lang="ru-RU" sz="1800" b="0" i="0" u="none" strike="noStrike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тактикасын</a:t>
          </a:r>
          <a:r>
            <a:rPr lang="ru-RU" sz="1800" b="0" i="0" u="none" strike="noStrike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анықтап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коррекциялауға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мүмкіндік</a:t>
          </a:r>
          <a:r>
            <a:rPr lang="ru-RU" sz="1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береді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28A3AF-13E1-4DC7-A06E-304D1CFE8365}" type="parTrans" cxnId="{1A970765-A834-4A0E-8636-AA2D6F2FE6A7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0E7B67-F50E-4E52-BEA7-A5F2A772479E}" type="sibTrans" cxnId="{1A970765-A834-4A0E-8636-AA2D6F2FE6A7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9991EC-E7BB-4EB4-BA30-251CCA6E1F9B}" type="pres">
      <dgm:prSet presAssocID="{45ADC879-2223-487C-A503-4501F0071C02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F1C2A7C-A8BE-41E3-8C49-9B37CF9242DD}" type="pres">
      <dgm:prSet presAssocID="{5216836E-DAB2-4A4E-B2B3-F50F6F4C4325}" presName="singleCycle" presStyleCnt="0"/>
      <dgm:spPr/>
    </dgm:pt>
    <dgm:pt modelId="{A9AFC9CA-CF73-404C-9A12-2CAA5A1168E2}" type="pres">
      <dgm:prSet presAssocID="{5216836E-DAB2-4A4E-B2B3-F50F6F4C4325}" presName="singleCenter" presStyleLbl="node1" presStyleIdx="0" presStyleCnt="3" custScaleX="243742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4AC34DD6-AF2F-4E85-9E9F-DA11690F64DA}" type="pres">
      <dgm:prSet presAssocID="{863E7FD0-5D53-4761-BFFA-CF12B0FD387C}" presName="Name56" presStyleLbl="parChTrans1D2" presStyleIdx="0" presStyleCnt="2"/>
      <dgm:spPr/>
      <dgm:t>
        <a:bodyPr/>
        <a:lstStyle/>
        <a:p>
          <a:endParaRPr lang="ru-RU"/>
        </a:p>
      </dgm:t>
    </dgm:pt>
    <dgm:pt modelId="{80FCD5E0-6C0F-4F86-A949-C85EAFEFB816}" type="pres">
      <dgm:prSet presAssocID="{2789E33D-BCBA-440A-A3F4-AD60F6276E5A}" presName="text0" presStyleLbl="node1" presStyleIdx="1" presStyleCnt="3" custScaleX="725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A674C2-F204-40AC-85F4-989E5D394945}" type="pres">
      <dgm:prSet presAssocID="{3828A3AF-13E1-4DC7-A06E-304D1CFE8365}" presName="Name56" presStyleLbl="parChTrans1D2" presStyleIdx="1" presStyleCnt="2"/>
      <dgm:spPr/>
      <dgm:t>
        <a:bodyPr/>
        <a:lstStyle/>
        <a:p>
          <a:endParaRPr lang="ru-RU"/>
        </a:p>
      </dgm:t>
    </dgm:pt>
    <dgm:pt modelId="{073E0CAD-87F7-498C-A27F-C2B4FA4F739A}" type="pres">
      <dgm:prSet presAssocID="{FAA125BC-5CF1-4421-8A6C-DC49DB4FC112}" presName="text0" presStyleLbl="node1" presStyleIdx="2" presStyleCnt="3" custScaleX="7098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992640-C8FE-48C0-AED5-3EE26CD064E5}" srcId="{45ADC879-2223-487C-A503-4501F0071C02}" destId="{5216836E-DAB2-4A4E-B2B3-F50F6F4C4325}" srcOrd="0" destOrd="0" parTransId="{AE9628EB-DCE6-43A8-B4A9-E5434B47A767}" sibTransId="{5A7BB50D-CFC9-4109-91C4-FBAFD6CBB05B}"/>
    <dgm:cxn modelId="{640DBA1D-D5E6-4846-B752-77B678C76B4A}" srcId="{5216836E-DAB2-4A4E-B2B3-F50F6F4C4325}" destId="{2789E33D-BCBA-440A-A3F4-AD60F6276E5A}" srcOrd="0" destOrd="0" parTransId="{863E7FD0-5D53-4761-BFFA-CF12B0FD387C}" sibTransId="{7D725E86-C4FF-4A1E-8BF8-855669AD881C}"/>
    <dgm:cxn modelId="{CD370C80-3AB5-4E78-B63B-A34920737EF7}" type="presOf" srcId="{863E7FD0-5D53-4761-BFFA-CF12B0FD387C}" destId="{4AC34DD6-AF2F-4E85-9E9F-DA11690F64DA}" srcOrd="0" destOrd="0" presId="urn:microsoft.com/office/officeart/2008/layout/RadialCluster"/>
    <dgm:cxn modelId="{40B4E6DF-C2DE-4B03-AE31-1616D59288CD}" type="presOf" srcId="{FAA125BC-5CF1-4421-8A6C-DC49DB4FC112}" destId="{073E0CAD-87F7-498C-A27F-C2B4FA4F739A}" srcOrd="0" destOrd="0" presId="urn:microsoft.com/office/officeart/2008/layout/RadialCluster"/>
    <dgm:cxn modelId="{1A970765-A834-4A0E-8636-AA2D6F2FE6A7}" srcId="{5216836E-DAB2-4A4E-B2B3-F50F6F4C4325}" destId="{FAA125BC-5CF1-4421-8A6C-DC49DB4FC112}" srcOrd="1" destOrd="0" parTransId="{3828A3AF-13E1-4DC7-A06E-304D1CFE8365}" sibTransId="{0A0E7B67-F50E-4E52-BEA7-A5F2A772479E}"/>
    <dgm:cxn modelId="{53FC819A-1E6A-459B-B3D8-23D53A8E1FD2}" type="presOf" srcId="{2789E33D-BCBA-440A-A3F4-AD60F6276E5A}" destId="{80FCD5E0-6C0F-4F86-A949-C85EAFEFB816}" srcOrd="0" destOrd="0" presId="urn:microsoft.com/office/officeart/2008/layout/RadialCluster"/>
    <dgm:cxn modelId="{36202335-AC8C-413E-9261-092D51D7F9AD}" type="presOf" srcId="{3828A3AF-13E1-4DC7-A06E-304D1CFE8365}" destId="{EAA674C2-F204-40AC-85F4-989E5D394945}" srcOrd="0" destOrd="0" presId="urn:microsoft.com/office/officeart/2008/layout/RadialCluster"/>
    <dgm:cxn modelId="{F5AA113E-CFA9-42A4-88B2-6A7B79152477}" type="presOf" srcId="{45ADC879-2223-487C-A503-4501F0071C02}" destId="{769991EC-E7BB-4EB4-BA30-251CCA6E1F9B}" srcOrd="0" destOrd="0" presId="urn:microsoft.com/office/officeart/2008/layout/RadialCluster"/>
    <dgm:cxn modelId="{59289481-6725-430E-BB46-A939556FE86B}" type="presOf" srcId="{5216836E-DAB2-4A4E-B2B3-F50F6F4C4325}" destId="{A9AFC9CA-CF73-404C-9A12-2CAA5A1168E2}" srcOrd="0" destOrd="0" presId="urn:microsoft.com/office/officeart/2008/layout/RadialCluster"/>
    <dgm:cxn modelId="{27208064-FCCB-4CF2-B911-FF16CFCC6235}" type="presParOf" srcId="{769991EC-E7BB-4EB4-BA30-251CCA6E1F9B}" destId="{3F1C2A7C-A8BE-41E3-8C49-9B37CF9242DD}" srcOrd="0" destOrd="0" presId="urn:microsoft.com/office/officeart/2008/layout/RadialCluster"/>
    <dgm:cxn modelId="{3319FCAF-47C2-445B-B7F0-0E3226C5B0F9}" type="presParOf" srcId="{3F1C2A7C-A8BE-41E3-8C49-9B37CF9242DD}" destId="{A9AFC9CA-CF73-404C-9A12-2CAA5A1168E2}" srcOrd="0" destOrd="0" presId="urn:microsoft.com/office/officeart/2008/layout/RadialCluster"/>
    <dgm:cxn modelId="{96E49CFA-5C99-46DC-BD90-BD3720BF4F5B}" type="presParOf" srcId="{3F1C2A7C-A8BE-41E3-8C49-9B37CF9242DD}" destId="{4AC34DD6-AF2F-4E85-9E9F-DA11690F64DA}" srcOrd="1" destOrd="0" presId="urn:microsoft.com/office/officeart/2008/layout/RadialCluster"/>
    <dgm:cxn modelId="{9B648122-60E9-4179-871B-B1D39AEE1C25}" type="presParOf" srcId="{3F1C2A7C-A8BE-41E3-8C49-9B37CF9242DD}" destId="{80FCD5E0-6C0F-4F86-A949-C85EAFEFB816}" srcOrd="2" destOrd="0" presId="urn:microsoft.com/office/officeart/2008/layout/RadialCluster"/>
    <dgm:cxn modelId="{7726CD51-EE77-43A9-90CB-A3887C48CEC4}" type="presParOf" srcId="{3F1C2A7C-A8BE-41E3-8C49-9B37CF9242DD}" destId="{EAA674C2-F204-40AC-85F4-989E5D394945}" srcOrd="3" destOrd="0" presId="urn:microsoft.com/office/officeart/2008/layout/RadialCluster"/>
    <dgm:cxn modelId="{201CAEFC-3CCF-4754-84E6-5F529F5F5884}" type="presParOf" srcId="{3F1C2A7C-A8BE-41E3-8C49-9B37CF9242DD}" destId="{073E0CAD-87F7-498C-A27F-C2B4FA4F739A}" srcOrd="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FC9CA-CF73-404C-9A12-2CAA5A1168E2}">
      <dsp:nvSpPr>
        <dsp:cNvPr id="0" name=""/>
        <dsp:cNvSpPr/>
      </dsp:nvSpPr>
      <dsp:spPr>
        <a:xfrm>
          <a:off x="3566157" y="2313431"/>
          <a:ext cx="4833261" cy="1982941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Фармакогеномика</a:t>
          </a:r>
          <a:r>
            <a:rPr lang="ru-RU" sz="20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 – </a:t>
          </a:r>
          <a:r>
            <a:rPr lang="ru-RU" sz="20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фармакологиялық</a:t>
          </a:r>
          <a:r>
            <a:rPr lang="ru-RU" sz="20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жауаптың</a:t>
          </a:r>
          <a:r>
            <a:rPr lang="ru-RU" sz="20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өзгеруіне</a:t>
          </a:r>
          <a:r>
            <a:rPr lang="ru-RU" sz="20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жауапты</a:t>
          </a:r>
          <a:r>
            <a:rPr lang="ru-RU" sz="20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генетикалық</a:t>
          </a:r>
          <a:r>
            <a:rPr lang="ru-RU" sz="20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өзгерістерді</a:t>
          </a:r>
          <a:r>
            <a:rPr lang="ru-RU" sz="20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анықтайтын</a:t>
          </a:r>
          <a:r>
            <a:rPr lang="ru-RU" sz="20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клиникалық</a:t>
          </a:r>
          <a:r>
            <a:rPr lang="ru-RU" sz="20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фармакологияның</a:t>
          </a:r>
          <a:r>
            <a:rPr lang="ru-RU" sz="20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0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саласы</a:t>
          </a:r>
          <a:r>
            <a:rPr lang="ru-RU" sz="20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62956" y="2410230"/>
        <a:ext cx="4639663" cy="1789343"/>
      </dsp:txXfrm>
    </dsp:sp>
    <dsp:sp modelId="{4AC34DD6-AF2F-4E85-9E9F-DA11690F64DA}">
      <dsp:nvSpPr>
        <dsp:cNvPr id="0" name=""/>
        <dsp:cNvSpPr/>
      </dsp:nvSpPr>
      <dsp:spPr>
        <a:xfrm rot="16200000">
          <a:off x="5490642" y="1821285"/>
          <a:ext cx="98429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84292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FCD5E0-6C0F-4F86-A949-C85EAFEFB816}">
      <dsp:nvSpPr>
        <dsp:cNvPr id="0" name=""/>
        <dsp:cNvSpPr/>
      </dsp:nvSpPr>
      <dsp:spPr>
        <a:xfrm>
          <a:off x="1162594" y="568"/>
          <a:ext cx="9640388" cy="132857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Фармакокинетикалық</a:t>
          </a:r>
          <a:r>
            <a:rPr lang="ru-RU" sz="1600" b="1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полиморфизмге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 ДЗ </a:t>
          </a:r>
          <a:r>
            <a:rPr lang="ru-RU" sz="1600" b="0" i="0" u="none" strike="noStrike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сіңірілуі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таралуы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ағзадан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шығарылуына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жауапты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биотрансформация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ферменттері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мен транспортер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гендерін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кодтайтын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гендер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жатады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Мысалы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бүгінгі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таңда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ДЗ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метаболизіміне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жауапты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ферменттердің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синтезі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қызметін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бақылайтын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гендердің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маңыздылығы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анықталуда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цитохром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Р450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изоферменттері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1600" b="1" i="1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CYP2D6, CYP2</a:t>
          </a:r>
          <a:r>
            <a:rPr lang="ru-RU" sz="1600" b="1" i="1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С9, </a:t>
          </a:r>
          <a:r>
            <a:rPr lang="en-US" sz="1600" b="1" i="1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CYP2</a:t>
          </a:r>
          <a:r>
            <a:rPr lang="ru-RU" sz="1600" b="1" i="1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С19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биотрансформацияның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ІІ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фазасына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жауапты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ферменттер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N–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ацетилтрансфераза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уридиндифосфат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глюкуронилтрансфераза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глутатион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SH-S-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трансфераза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т.б</a:t>
          </a:r>
          <a:r>
            <a:rPr lang="ru-RU" sz="16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.).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27449" y="65423"/>
        <a:ext cx="9510678" cy="1198860"/>
      </dsp:txXfrm>
    </dsp:sp>
    <dsp:sp modelId="{EAA674C2-F204-40AC-85F4-989E5D394945}">
      <dsp:nvSpPr>
        <dsp:cNvPr id="0" name=""/>
        <dsp:cNvSpPr/>
      </dsp:nvSpPr>
      <dsp:spPr>
        <a:xfrm rot="5400000">
          <a:off x="5490642" y="4788519"/>
          <a:ext cx="98429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84292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3E0CAD-87F7-498C-A27F-C2B4FA4F739A}">
      <dsp:nvSpPr>
        <dsp:cNvPr id="0" name=""/>
        <dsp:cNvSpPr/>
      </dsp:nvSpPr>
      <dsp:spPr>
        <a:xfrm>
          <a:off x="1267099" y="5280666"/>
          <a:ext cx="9431378" cy="132857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Фармакодинамикалық</a:t>
          </a:r>
          <a:r>
            <a:rPr lang="ru-RU" sz="1800" b="1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полиморфизмге</a:t>
          </a:r>
          <a:r>
            <a:rPr lang="ru-RU" sz="1800" b="1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ДЗ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нысана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молекулаларын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кодтайтын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гендер (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рецепторлар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 </a:t>
          </a:r>
          <a:r>
            <a:rPr lang="ru-RU" sz="1800" b="0" i="0" u="none" strike="noStrike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ферменттер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ионды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каналдар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жатады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Фармакогенетикалық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зерттеулер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принципінің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негізінде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белгілі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гендердің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аллелді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түрлерін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анықтау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жатыр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зерттеулерді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қолдану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фармакологиялық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жауапты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болжап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фармакотерапияның</a:t>
          </a:r>
          <a:r>
            <a:rPr lang="ru-RU" sz="1800" b="0" i="0" u="none" strike="noStrike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тактикасын</a:t>
          </a:r>
          <a:r>
            <a:rPr lang="ru-RU" sz="1800" b="0" i="0" u="none" strike="noStrike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u="none" strike="noStrike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анықтап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коррекциялауға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мүмкіндік</a:t>
          </a:r>
          <a:r>
            <a:rPr lang="ru-RU" sz="18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береді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31954" y="5345521"/>
        <a:ext cx="9301668" cy="11988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823D5-426D-4E8A-82E9-4F521BBD5271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C77D-D808-44F6-A6C6-D758A1C98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50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823D5-426D-4E8A-82E9-4F521BBD5271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C77D-D808-44F6-A6C6-D758A1C98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870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823D5-426D-4E8A-82E9-4F521BBD5271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C77D-D808-44F6-A6C6-D758A1C98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262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823D5-426D-4E8A-82E9-4F521BBD5271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C77D-D808-44F6-A6C6-D758A1C98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944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823D5-426D-4E8A-82E9-4F521BBD5271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C77D-D808-44F6-A6C6-D758A1C98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74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823D5-426D-4E8A-82E9-4F521BBD5271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C77D-D808-44F6-A6C6-D758A1C98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742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823D5-426D-4E8A-82E9-4F521BBD5271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C77D-D808-44F6-A6C6-D758A1C98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539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823D5-426D-4E8A-82E9-4F521BBD5271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C77D-D808-44F6-A6C6-D758A1C98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609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823D5-426D-4E8A-82E9-4F521BBD5271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C77D-D808-44F6-A6C6-D758A1C98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505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823D5-426D-4E8A-82E9-4F521BBD5271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C77D-D808-44F6-A6C6-D758A1C98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302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823D5-426D-4E8A-82E9-4F521BBD5271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C77D-D808-44F6-A6C6-D758A1C98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3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823D5-426D-4E8A-82E9-4F521BBD5271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CC77D-D808-44F6-A6C6-D758A1C989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650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 txBox="1">
            <a:spLocks/>
          </p:cNvSpPr>
          <p:nvPr/>
        </p:nvSpPr>
        <p:spPr>
          <a:xfrm>
            <a:off x="1698887" y="3361789"/>
            <a:ext cx="9173417" cy="11932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spc="3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ФАРМАКОГЕНЕТИКАЛЫҚ ЗЕРТТЕУЛЕРДІҢ МАҢЫЗЫ</a:t>
            </a:r>
          </a:p>
          <a:p>
            <a:pPr algn="ctr"/>
            <a:endParaRPr lang="en-US" b="1" i="1" spc="300" dirty="0">
              <a:ln w="10160">
                <a:solidFill>
                  <a:schemeClr val="tx1"/>
                </a:solidFill>
                <a:prstDash val="solid"/>
              </a:ln>
              <a:solidFill>
                <a:srgbClr val="00206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31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3885" y="1890990"/>
            <a:ext cx="994954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Кукес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В.ГАндреев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Д.А.Сивков А.С. Клиническая фармакология и терапия. 2008.-N 1.-С.41-44. Библ. 28 назв.</a:t>
            </a: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Сычев Д.А., Раменская Г.В., Игнатьев И.В.,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Кукес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В.Г. Клиническая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фармакогенетика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Под ред. В.Г.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Кукеса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Н.П. Бочкова. М.: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Гэотар-Медиа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2007, 248с.</a:t>
            </a:r>
          </a:p>
          <a:p>
            <a:pPr marL="342900" indent="-342900" algn="just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http://farmsgmu.ru/statyi/100.pdf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87337" y="561703"/>
            <a:ext cx="5342709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Пайдаланыл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ан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әдебиеттер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354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3326" y="1535228"/>
            <a:ext cx="10384971" cy="1384995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фармакогенетика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ағзасының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дәрілік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заттарға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фармакологиялық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жауаптың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түзілуіндегі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факторлардың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маңызын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зерттейтін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3327" y="3220225"/>
            <a:ext cx="1038497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Дәрілік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-дара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жауабындағы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тұқымқуалаудың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бұрыннан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фармакотерапияның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тиімділігі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қауіпсіздігіне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әсері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молекулалық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«Адам геномы»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халықаралық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Адам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ағзасындағы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рецепторлардың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қатысуымен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фармакокинетикалық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фармакодинамикалық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үрдістер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бақылауға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Осы 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кодтайтын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тұқым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қуалайтын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дәрілік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фармакокинетикасы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 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фармакодинамикалық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тұқымнан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тұқымға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064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27909" y="451396"/>
            <a:ext cx="9966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геннің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аллелді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варианттар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полиморфизм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аллелі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 ген –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полиморфты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маркер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Аллели, локусы и маркеры: что это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36" y="2181497"/>
            <a:ext cx="6754903" cy="381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ллельные гены - взаимодействие, формы, тип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718" y="1891564"/>
            <a:ext cx="3528151" cy="439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909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0376" y="2702405"/>
            <a:ext cx="1099457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Фармакогенетикалық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 -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фармакологиялық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реакцияның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генотиптерді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сынақтар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полимеразды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реакцияға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(ПТР).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пациенттің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буккали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эпителийі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ПТР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материал)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көзі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Науқастан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жинау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-ала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етпейді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Фармакогенетикалық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сынақтың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пациенттің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полиморфты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маркерге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генотиптерін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фармаколог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фармакогенетикалық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тесттің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түсіндіреді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науқас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дәрі-дәрмекті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мөлшерлеу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тестілерді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дәрі-дәрмектерге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фармакологиялық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реакцияны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-ала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болжауға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дәрі-дәрмектерді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мөлшерлеу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пациенттерді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тактикасын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жекелеуге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1485" y="268248"/>
            <a:ext cx="1067235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Фармакогенетикалық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фармакологиялық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реакцияның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өзгеруіне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науқастардың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сипаттамалары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анықталады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811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ис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81" y="488450"/>
            <a:ext cx="10098768" cy="595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514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9713" y="612845"/>
            <a:ext cx="103849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Фармакогенетикалық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дербестендірілген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медицинаның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дәрі-дәрмектерді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қолданудың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әдістемесі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науқас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дозасын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қарастырады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Дәрілік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дәрі-дәрмектерді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жекелендіру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қажеттілігі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Гиппократтың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кезінен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танылғанымен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тек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фармакотерапияның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даралануы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медицинаның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жетістіктері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арқасында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Genetics-info - Фармакогенетические тесты: лечить человека, а не болезн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899" y="2921169"/>
            <a:ext cx="3534787" cy="353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enetics-info - FDA одобрило фармакогенетический тест 23andMe для 33  генетических вариантов, связанных с метаболизмом лекарственных средст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3" y="3501163"/>
            <a:ext cx="6392622" cy="2847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996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2182" y="701938"/>
            <a:ext cx="570411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Қазіргі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таңда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полимеразды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т</a:t>
            </a:r>
            <a:r>
              <a:rPr lang="kk-KZ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ізбекті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реакция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әдісі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пайда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болғаннан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бері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науқастардағы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полиморфты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маркерларды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анықтау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мүмкіндігі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жоғарылад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Фармакогенетикалық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зерттеу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дәрілік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заттар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енгізгеннен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кейін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дамитын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фармакологиялық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жауапты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болжауға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мүмкіндік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береді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Атап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айтқанда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геннің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аллелді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түрлерінің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анықталуы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емді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коррекциялап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мөлшерін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енгізу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жиілігін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, 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ағзаға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енгізу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жолын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басқа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дәрілік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затқа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ауыстыру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),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емнің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тиімділігі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мен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қауіпсіздігін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арттыру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үшін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қажет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Барлық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дамыған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елдерде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дәрілік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заттар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фармакодинамикасы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мен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фармакокинетикасына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жауапты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гендерді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зерттеу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клиникалық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тәжірибеге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енгізілуде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Перспективы формирования персонализированной медицины - PDF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296" y="471691"/>
            <a:ext cx="5499464" cy="596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0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35387392"/>
              </p:ext>
            </p:extLst>
          </p:nvPr>
        </p:nvGraphicFramePr>
        <p:xfrm>
          <a:off x="-1" y="143691"/>
          <a:ext cx="11965577" cy="6609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9506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9714" y="1305342"/>
            <a:ext cx="10541726" cy="4524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Фармакогенетика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генетикалық ғылымдағы нақты бағыт, ол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медициналық практикаға енуге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дайын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Бүгінгі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күні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дәрі-дәрмектердің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механизмдері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зерттелген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пациенттерді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емдеудің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сауатты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алгоритмдерін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құруға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бұзылуларға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әкелетін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гендер де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зерттелген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дәрігерлерге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фармакогенетиканы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енгізуге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алгоритмдер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дәрігерлер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түсінікті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мұндай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тәжірибешілер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Тек осы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бағытты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дамытып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насихаттау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Дәрігерлердің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қолына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науқастарды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сапалы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диагностикалауды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жылдам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жүргізуге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сапалы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тестілік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жүйелер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түрінде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құрал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Жақын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арада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фармакогенетиканы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медициналық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практикада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енгізуге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үміт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бар.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Farmakogenetïka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88229" y="457200"/>
            <a:ext cx="4872445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Корытынды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8807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206</Words>
  <Application>Microsoft Office PowerPoint</Application>
  <PresentationFormat>Произвольный</PresentationFormat>
  <Paragraphs>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Бота</dc:creator>
  <cp:lastModifiedBy>Comp</cp:lastModifiedBy>
  <cp:revision>16</cp:revision>
  <dcterms:created xsi:type="dcterms:W3CDTF">2020-10-05T10:13:03Z</dcterms:created>
  <dcterms:modified xsi:type="dcterms:W3CDTF">2021-08-31T22:04:12Z</dcterms:modified>
</cp:coreProperties>
</file>